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65" r:id="rId15"/>
    <p:sldId id="270" r:id="rId16"/>
    <p:sldId id="271" r:id="rId17"/>
    <p:sldId id="272" r:id="rId18"/>
    <p:sldId id="273"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B1B28EE-E768-433F-8E31-8CF2ED112932}" type="datetimeFigureOut">
              <a:rPr lang="ar-IQ" smtClean="0"/>
              <a:t>25/04/1440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50BD0B5-F593-4D7B-8F5B-248A97B81B40}" type="slidenum">
              <a:rPr lang="ar-IQ" smtClean="0"/>
              <a:t>‹#›</a:t>
            </a:fld>
            <a:endParaRPr lang="ar-IQ"/>
          </a:p>
        </p:txBody>
      </p:sp>
    </p:spTree>
    <p:extLst>
      <p:ext uri="{BB962C8B-B14F-4D97-AF65-F5344CB8AC3E}">
        <p14:creationId xmlns:p14="http://schemas.microsoft.com/office/powerpoint/2010/main" val="33951887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50BD0B5-F593-4D7B-8F5B-248A97B81B40}" type="slidenum">
              <a:rPr lang="ar-IQ" smtClean="0"/>
              <a:t>9</a:t>
            </a:fld>
            <a:endParaRPr lang="ar-IQ"/>
          </a:p>
        </p:txBody>
      </p:sp>
    </p:spTree>
    <p:extLst>
      <p:ext uri="{BB962C8B-B14F-4D97-AF65-F5344CB8AC3E}">
        <p14:creationId xmlns:p14="http://schemas.microsoft.com/office/powerpoint/2010/main" val="313941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50BD0B5-F593-4D7B-8F5B-248A97B81B40}" type="slidenum">
              <a:rPr lang="ar-IQ" smtClean="0"/>
              <a:t>15</a:t>
            </a:fld>
            <a:endParaRPr lang="ar-IQ"/>
          </a:p>
        </p:txBody>
      </p:sp>
    </p:spTree>
    <p:extLst>
      <p:ext uri="{BB962C8B-B14F-4D97-AF65-F5344CB8AC3E}">
        <p14:creationId xmlns:p14="http://schemas.microsoft.com/office/powerpoint/2010/main" val="3444828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A176F3F9-1CED-457B-9BF1-CBE893DF59CC}" type="datetimeFigureOut">
              <a:rPr lang="ar-IQ" smtClean="0"/>
              <a:t>25/04/1440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BE6B9C93-E575-4FBF-8709-8F09803C3AE3}" type="slidenum">
              <a:rPr lang="ar-IQ" smtClean="0"/>
              <a:t>‹#›</a:t>
            </a:fld>
            <a:endParaRPr lang="ar-IQ"/>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76F3F9-1CED-457B-9BF1-CBE893DF59CC}" type="datetimeFigureOut">
              <a:rPr lang="ar-IQ" smtClean="0"/>
              <a:t>25/04/1440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6B9C93-E575-4FBF-8709-8F09803C3AE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176F3F9-1CED-457B-9BF1-CBE893DF59CC}" type="datetimeFigureOut">
              <a:rPr lang="ar-IQ" smtClean="0"/>
              <a:t>25/04/1440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6B9C93-E575-4FBF-8709-8F09803C3AE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A176F3F9-1CED-457B-9BF1-CBE893DF59CC}" type="datetimeFigureOut">
              <a:rPr lang="ar-IQ" smtClean="0"/>
              <a:t>25/04/1440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6B9C93-E575-4FBF-8709-8F09803C3AE3}" type="slidenum">
              <a:rPr lang="ar-IQ" smtClean="0"/>
              <a:t>‹#›</a:t>
            </a:fld>
            <a:endParaRPr lang="ar-IQ"/>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176F3F9-1CED-457B-9BF1-CBE893DF59CC}" type="datetimeFigureOut">
              <a:rPr lang="ar-IQ" smtClean="0"/>
              <a:t>25/04/1440</a:t>
            </a:fld>
            <a:endParaRPr lang="ar-IQ"/>
          </a:p>
        </p:txBody>
      </p:sp>
      <p:sp>
        <p:nvSpPr>
          <p:cNvPr id="5" name="عنصر نائب للتذييل 4"/>
          <p:cNvSpPr>
            <a:spLocks noGrp="1"/>
          </p:cNvSpPr>
          <p:nvPr>
            <p:ph type="ftr" sz="quarter" idx="11"/>
          </p:nvPr>
        </p:nvSpPr>
        <p:spPr>
          <a:xfrm>
            <a:off x="800100" y="6172200"/>
            <a:ext cx="4000500" cy="457200"/>
          </a:xfrm>
        </p:spPr>
        <p:txBody>
          <a:bodyPr/>
          <a:lstStyle/>
          <a:p>
            <a:endParaRPr lang="ar-IQ"/>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BE6B9C93-E575-4FBF-8709-8F09803C3AE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176F3F9-1CED-457B-9BF1-CBE893DF59CC}" type="datetimeFigureOut">
              <a:rPr lang="ar-IQ" smtClean="0"/>
              <a:t>25/04/1440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6B9C93-E575-4FBF-8709-8F09803C3AE3}" type="slidenum">
              <a:rPr lang="ar-IQ" smtClean="0"/>
              <a:t>‹#›</a:t>
            </a:fld>
            <a:endParaRPr lang="ar-IQ"/>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A176F3F9-1CED-457B-9BF1-CBE893DF59CC}" type="datetimeFigureOut">
              <a:rPr lang="ar-IQ" smtClean="0"/>
              <a:t>25/04/1440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E6B9C93-E575-4FBF-8709-8F09803C3AE3}" type="slidenum">
              <a:rPr lang="ar-IQ" smtClean="0"/>
              <a:t>‹#›</a:t>
            </a:fld>
            <a:endParaRPr lang="ar-IQ"/>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176F3F9-1CED-457B-9BF1-CBE893DF59CC}" type="datetimeFigureOut">
              <a:rPr lang="ar-IQ" smtClean="0"/>
              <a:t>25/04/1440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E6B9C93-E575-4FBF-8709-8F09803C3AE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76F3F9-1CED-457B-9BF1-CBE893DF59CC}" type="datetimeFigureOut">
              <a:rPr lang="ar-IQ" smtClean="0"/>
              <a:t>25/04/1440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E6B9C93-E575-4FBF-8709-8F09803C3AE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76F3F9-1CED-457B-9BF1-CBE893DF59CC}" type="datetimeFigureOut">
              <a:rPr lang="ar-IQ" smtClean="0"/>
              <a:t>25/04/1440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6B9C93-E575-4FBF-8709-8F09803C3AE3}" type="slidenum">
              <a:rPr lang="ar-IQ" smtClean="0"/>
              <a:t>‹#›</a:t>
            </a:fld>
            <a:endParaRPr lang="ar-IQ"/>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76F3F9-1CED-457B-9BF1-CBE893DF59CC}" type="datetimeFigureOut">
              <a:rPr lang="ar-IQ" smtClean="0"/>
              <a:t>25/04/1440</a:t>
            </a:fld>
            <a:endParaRPr lang="ar-IQ"/>
          </a:p>
        </p:txBody>
      </p:sp>
      <p:sp>
        <p:nvSpPr>
          <p:cNvPr id="6" name="عنصر نائب للتذييل 5"/>
          <p:cNvSpPr>
            <a:spLocks noGrp="1"/>
          </p:cNvSpPr>
          <p:nvPr>
            <p:ph type="ftr" sz="quarter" idx="11"/>
          </p:nvPr>
        </p:nvSpPr>
        <p:spPr>
          <a:xfrm>
            <a:off x="914400" y="6172200"/>
            <a:ext cx="3886200" cy="457200"/>
          </a:xfrm>
        </p:spPr>
        <p:txBody>
          <a:bodyPr/>
          <a:lstStyle/>
          <a:p>
            <a:endParaRPr lang="ar-IQ"/>
          </a:p>
        </p:txBody>
      </p:sp>
      <p:sp>
        <p:nvSpPr>
          <p:cNvPr id="7" name="عنصر نائب لرقم الشريحة 6"/>
          <p:cNvSpPr>
            <a:spLocks noGrp="1"/>
          </p:cNvSpPr>
          <p:nvPr>
            <p:ph type="sldNum" sz="quarter" idx="12"/>
          </p:nvPr>
        </p:nvSpPr>
        <p:spPr>
          <a:xfrm>
            <a:off x="146304" y="6208776"/>
            <a:ext cx="457200" cy="457200"/>
          </a:xfrm>
        </p:spPr>
        <p:txBody>
          <a:bodyPr/>
          <a:lstStyle/>
          <a:p>
            <a:fld id="{BE6B9C93-E575-4FBF-8709-8F09803C3AE3}" type="slidenum">
              <a:rPr lang="ar-IQ" smtClean="0"/>
              <a:t>‹#›</a:t>
            </a:fld>
            <a:endParaRPr lang="ar-IQ"/>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176F3F9-1CED-457B-9BF1-CBE893DF59CC}" type="datetimeFigureOut">
              <a:rPr lang="ar-IQ" smtClean="0"/>
              <a:t>25/04/1440</a:t>
            </a:fld>
            <a:endParaRPr lang="ar-IQ"/>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E6B9C93-E575-4FBF-8709-8F09803C3AE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en-US" dirty="0" smtClean="0">
                <a:solidFill>
                  <a:schemeClr val="tx1"/>
                </a:solidFill>
              </a:rPr>
              <a:t>By </a:t>
            </a:r>
          </a:p>
          <a:p>
            <a:r>
              <a:rPr lang="en-US" dirty="0" smtClean="0">
                <a:solidFill>
                  <a:schemeClr val="tx1"/>
                </a:solidFill>
              </a:rPr>
              <a:t>Dr. Hussein </a:t>
            </a:r>
            <a:r>
              <a:rPr lang="en-US" dirty="0" err="1" smtClean="0">
                <a:solidFill>
                  <a:schemeClr val="tx1"/>
                </a:solidFill>
              </a:rPr>
              <a:t>AlNaji</a:t>
            </a:r>
            <a:endParaRPr lang="ar-IQ" dirty="0">
              <a:solidFill>
                <a:schemeClr val="tx1"/>
              </a:solidFill>
            </a:endParaRPr>
          </a:p>
        </p:txBody>
      </p:sp>
      <p:sp>
        <p:nvSpPr>
          <p:cNvPr id="2" name="عنوان 1"/>
          <p:cNvSpPr>
            <a:spLocks noGrp="1"/>
          </p:cNvSpPr>
          <p:nvPr>
            <p:ph type="ctrTitle"/>
          </p:nvPr>
        </p:nvSpPr>
        <p:spPr>
          <a:xfrm>
            <a:off x="755576" y="1628800"/>
            <a:ext cx="6840760" cy="1470025"/>
          </a:xfrm>
        </p:spPr>
        <p:txBody>
          <a:bodyPr>
            <a:noAutofit/>
          </a:bodyPr>
          <a:lstStyle/>
          <a:p>
            <a:pPr algn="just" rtl="0">
              <a:lnSpc>
                <a:spcPct val="150000"/>
              </a:lnSpc>
              <a:spcAft>
                <a:spcPts val="600"/>
              </a:spcAft>
            </a:pPr>
            <a:r>
              <a:rPr lang="en-US" sz="3600" b="1" dirty="0" smtClean="0">
                <a:effectLst/>
                <a:latin typeface="Times New Roman"/>
                <a:ea typeface="Calibri"/>
                <a:cs typeface="+mn-cs"/>
              </a:rPr>
              <a:t>ESOPHAGEAL OBSTRUCTION</a:t>
            </a:r>
            <a:r>
              <a:rPr lang="en-US" sz="3600" dirty="0">
                <a:ea typeface="Calibri"/>
                <a:cs typeface="+mn-cs"/>
              </a:rPr>
              <a:t/>
            </a:r>
            <a:br>
              <a:rPr lang="en-US" sz="3600" dirty="0">
                <a:ea typeface="Calibri"/>
                <a:cs typeface="+mn-cs"/>
              </a:rPr>
            </a:br>
            <a:endParaRPr lang="ar-IQ" sz="3600" dirty="0">
              <a:cs typeface="+mn-cs"/>
            </a:endParaRPr>
          </a:p>
        </p:txBody>
      </p:sp>
    </p:spTree>
    <p:extLst>
      <p:ext uri="{BB962C8B-B14F-4D97-AF65-F5344CB8AC3E}">
        <p14:creationId xmlns:p14="http://schemas.microsoft.com/office/powerpoint/2010/main" val="766792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5208" y="764704"/>
            <a:ext cx="8712968" cy="4909036"/>
          </a:xfrm>
          <a:prstGeom prst="rect">
            <a:avLst/>
          </a:prstGeom>
        </p:spPr>
        <p:txBody>
          <a:bodyPr wrap="square">
            <a:spAutoFit/>
          </a:bodyPr>
          <a:lstStyle/>
          <a:p>
            <a:pPr lvl="0" algn="just" rtl="0">
              <a:lnSpc>
                <a:spcPct val="150000"/>
              </a:lnSpc>
              <a:spcAft>
                <a:spcPts val="600"/>
              </a:spcAft>
            </a:pPr>
            <a:r>
              <a:rPr lang="en-US" sz="2400" b="1" dirty="0">
                <a:solidFill>
                  <a:prstClr val="black"/>
                </a:solidFill>
                <a:latin typeface="Times New Roman"/>
                <a:ea typeface="Calibri"/>
                <a:cs typeface="Arial"/>
              </a:rPr>
              <a:t>Complications associated with esophageal diverticula include</a:t>
            </a:r>
            <a:endParaRPr lang="en-US" sz="2400" dirty="0">
              <a:solidFill>
                <a:prstClr val="black"/>
              </a:solidFill>
              <a:ea typeface="Calibri"/>
              <a:cs typeface="Arial"/>
            </a:endParaRPr>
          </a:p>
          <a:p>
            <a:pPr marL="342900" lvl="0" indent="-342900" algn="just" rtl="0">
              <a:lnSpc>
                <a:spcPct val="150000"/>
              </a:lnSpc>
              <a:spcAft>
                <a:spcPts val="600"/>
              </a:spcAft>
              <a:buFont typeface="+mj-lt"/>
              <a:buAutoNum type="arabicPeriod"/>
            </a:pPr>
            <a:r>
              <a:rPr lang="en-US" sz="2400" dirty="0">
                <a:solidFill>
                  <a:prstClr val="black"/>
                </a:solidFill>
                <a:latin typeface="Times New Roman"/>
                <a:ea typeface="Calibri"/>
                <a:cs typeface="Arial"/>
              </a:rPr>
              <a:t> </a:t>
            </a:r>
            <a:r>
              <a:rPr lang="en-US" sz="2400" dirty="0" err="1">
                <a:solidFill>
                  <a:prstClr val="black"/>
                </a:solidFill>
                <a:latin typeface="Times New Roman"/>
                <a:ea typeface="Calibri"/>
                <a:cs typeface="Arial"/>
              </a:rPr>
              <a:t>Peridiverticulitis</a:t>
            </a:r>
            <a:r>
              <a:rPr lang="en-US" sz="2400" dirty="0">
                <a:solidFill>
                  <a:prstClr val="black"/>
                </a:solidFill>
                <a:latin typeface="Times New Roman"/>
                <a:ea typeface="Calibri"/>
                <a:cs typeface="Arial"/>
              </a:rPr>
              <a:t>, </a:t>
            </a:r>
            <a:endParaRPr lang="en-US" sz="2400" dirty="0">
              <a:solidFill>
                <a:prstClr val="black"/>
              </a:solidFill>
              <a:ea typeface="Calibri"/>
              <a:cs typeface="Arial"/>
            </a:endParaRPr>
          </a:p>
          <a:p>
            <a:pPr marL="342900" lvl="0" indent="-342900" algn="just" rtl="0">
              <a:lnSpc>
                <a:spcPct val="150000"/>
              </a:lnSpc>
              <a:spcAft>
                <a:spcPts val="600"/>
              </a:spcAft>
              <a:buFont typeface="+mj-lt"/>
              <a:buAutoNum type="arabicPeriod"/>
            </a:pPr>
            <a:r>
              <a:rPr lang="en-US" sz="2400" dirty="0">
                <a:solidFill>
                  <a:prstClr val="black"/>
                </a:solidFill>
                <a:latin typeface="Times New Roman"/>
                <a:ea typeface="Calibri"/>
                <a:cs typeface="Arial"/>
              </a:rPr>
              <a:t>Pulmonary adhesions.</a:t>
            </a:r>
            <a:endParaRPr lang="en-US" sz="2400" dirty="0">
              <a:solidFill>
                <a:prstClr val="black"/>
              </a:solidFill>
              <a:ea typeface="Calibri"/>
              <a:cs typeface="Arial"/>
            </a:endParaRPr>
          </a:p>
          <a:p>
            <a:pPr marL="342900" lvl="0" indent="-342900" algn="just" rtl="0">
              <a:lnSpc>
                <a:spcPct val="150000"/>
              </a:lnSpc>
              <a:spcAft>
                <a:spcPts val="600"/>
              </a:spcAft>
              <a:buFont typeface="+mj-lt"/>
              <a:buAutoNum type="arabicPeriod"/>
            </a:pPr>
            <a:r>
              <a:rPr lang="en-US" sz="2400" dirty="0">
                <a:solidFill>
                  <a:prstClr val="black"/>
                </a:solidFill>
                <a:latin typeface="Times New Roman"/>
                <a:ea typeface="Calibri"/>
                <a:cs typeface="Arial"/>
              </a:rPr>
              <a:t>Abscesses, and </a:t>
            </a:r>
            <a:r>
              <a:rPr lang="en-US" sz="2400" dirty="0" err="1">
                <a:solidFill>
                  <a:prstClr val="black"/>
                </a:solidFill>
                <a:latin typeface="Times New Roman"/>
                <a:ea typeface="Calibri"/>
                <a:cs typeface="Arial"/>
              </a:rPr>
              <a:t>mediastinitis</a:t>
            </a:r>
            <a:r>
              <a:rPr lang="en-US" sz="2400" dirty="0">
                <a:solidFill>
                  <a:prstClr val="black"/>
                </a:solidFill>
                <a:latin typeface="Times New Roman"/>
                <a:ea typeface="Calibri"/>
                <a:cs typeface="Arial"/>
              </a:rPr>
              <a:t>.</a:t>
            </a:r>
            <a:endParaRPr lang="en-US" sz="2400" dirty="0">
              <a:solidFill>
                <a:prstClr val="black"/>
              </a:solidFill>
              <a:ea typeface="Calibri"/>
              <a:cs typeface="Arial"/>
            </a:endParaRPr>
          </a:p>
          <a:p>
            <a:pPr lvl="0" algn="just" rtl="0">
              <a:lnSpc>
                <a:spcPct val="150000"/>
              </a:lnSpc>
              <a:spcAft>
                <a:spcPts val="600"/>
              </a:spcAft>
            </a:pPr>
            <a:r>
              <a:rPr lang="en-US" sz="2400" dirty="0">
                <a:solidFill>
                  <a:prstClr val="black"/>
                </a:solidFill>
                <a:latin typeface="Times New Roman"/>
                <a:ea typeface="Calibri"/>
                <a:cs typeface="Arial"/>
              </a:rPr>
              <a:t>In </a:t>
            </a:r>
            <a:r>
              <a:rPr lang="en-US" sz="2400" b="1" dirty="0" err="1">
                <a:solidFill>
                  <a:prstClr val="black"/>
                </a:solidFill>
                <a:latin typeface="Times New Roman"/>
                <a:ea typeface="Calibri"/>
                <a:cs typeface="Arial"/>
              </a:rPr>
              <a:t>megaesophagus</a:t>
            </a:r>
            <a:r>
              <a:rPr lang="en-US" sz="2400" dirty="0">
                <a:solidFill>
                  <a:prstClr val="black"/>
                </a:solidFill>
                <a:latin typeface="Times New Roman"/>
                <a:ea typeface="Calibri"/>
                <a:cs typeface="Arial"/>
              </a:rPr>
              <a:t>, the esophagus is dysfunctional, dilated, and filled with saliva, feed, and water. This results in regurgitation and can lead to aspiration pneumonia</a:t>
            </a:r>
            <a:r>
              <a:rPr lang="en-US" sz="2400" dirty="0" smtClean="0">
                <a:solidFill>
                  <a:prstClr val="black"/>
                </a:solidFill>
                <a:latin typeface="Times New Roman"/>
                <a:ea typeface="Calibri"/>
                <a:cs typeface="Arial"/>
              </a:rPr>
              <a:t>.</a:t>
            </a:r>
          </a:p>
          <a:p>
            <a:pPr lvl="0" algn="just" rtl="0">
              <a:lnSpc>
                <a:spcPct val="150000"/>
              </a:lnSpc>
              <a:spcAft>
                <a:spcPts val="600"/>
              </a:spcAft>
            </a:pPr>
            <a:r>
              <a:rPr lang="en-US" sz="2400" dirty="0" smtClean="0">
                <a:solidFill>
                  <a:prstClr val="black"/>
                </a:solidFill>
                <a:latin typeface="Times New Roman"/>
                <a:ea typeface="Calibri"/>
                <a:cs typeface="Arial"/>
              </a:rPr>
              <a:t> </a:t>
            </a:r>
            <a:endParaRPr lang="en-US" sz="2400" dirty="0">
              <a:solidFill>
                <a:prstClr val="black"/>
              </a:solidFill>
              <a:ea typeface="Calibri"/>
              <a:cs typeface="Arial"/>
            </a:endParaRPr>
          </a:p>
        </p:txBody>
      </p:sp>
    </p:spTree>
    <p:extLst>
      <p:ext uri="{BB962C8B-B14F-4D97-AF65-F5344CB8AC3E}">
        <p14:creationId xmlns:p14="http://schemas.microsoft.com/office/powerpoint/2010/main" val="424851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9787" y="332656"/>
            <a:ext cx="8496944" cy="6017032"/>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CLINICAL FINDINGS</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Acute Obstruction or Choke</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Cattle</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The obstruction is usually in the cervical esophagus just above the larynx or at the thoracic inlet. Obstructions can also occur at the base of the heart or the cardia.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 animal suddenly stops eating and shows anxiety and restlessness. </a:t>
            </a: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There are forceful attempts to swallow and regurgitate, salivation, coughing, and continuous chewing movements. </a:t>
            </a:r>
            <a:endParaRPr lang="en-US" sz="2400" dirty="0">
              <a:ea typeface="Calibri"/>
              <a:cs typeface="Arial"/>
            </a:endParaRPr>
          </a:p>
        </p:txBody>
      </p:sp>
    </p:spTree>
    <p:extLst>
      <p:ext uri="{BB962C8B-B14F-4D97-AF65-F5344CB8AC3E}">
        <p14:creationId xmlns:p14="http://schemas.microsoft.com/office/powerpoint/2010/main" val="489968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 y="548680"/>
            <a:ext cx="8640960" cy="4619021"/>
          </a:xfrm>
          <a:prstGeom prst="rect">
            <a:avLst/>
          </a:prstGeom>
        </p:spPr>
        <p:txBody>
          <a:bodyPr wrap="square">
            <a:spAutoFit/>
          </a:bodyPr>
          <a:lstStyle/>
          <a:p>
            <a:pPr lvl="0" algn="just" rtl="0">
              <a:lnSpc>
                <a:spcPct val="150000"/>
              </a:lnSpc>
              <a:spcAft>
                <a:spcPts val="600"/>
              </a:spcAft>
            </a:pPr>
            <a:r>
              <a:rPr lang="en-US" sz="2400" dirty="0" smtClean="0">
                <a:effectLst/>
                <a:latin typeface="Times New Roman"/>
                <a:ea typeface="Calibri"/>
                <a:cs typeface="Arial"/>
              </a:rPr>
              <a:t>3- If obstruction is complete, bloating occurs rapidly and adds to the animal’s discomfort.</a:t>
            </a: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4- Ruminal movements are continuous and forceful and there can be a systolic murmur audible on auscultation of the heart. </a:t>
            </a: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5- The acute signs, other than bloat, usually disappear within a few hours. This is caused by relaxation of the initial esophageal spasm and can or cannot be accompanied by onward passage of the obstruction. </a:t>
            </a:r>
            <a:endParaRPr lang="en-US" sz="2400" dirty="0">
              <a:ea typeface="Calibri"/>
              <a:cs typeface="Arial"/>
            </a:endParaRPr>
          </a:p>
        </p:txBody>
      </p:sp>
    </p:spTree>
    <p:extLst>
      <p:ext uri="{BB962C8B-B14F-4D97-AF65-F5344CB8AC3E}">
        <p14:creationId xmlns:p14="http://schemas.microsoft.com/office/powerpoint/2010/main" val="593131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640960" cy="5940088"/>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Horse</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In the horse with esophageal obstruction caused by feed, the obstruction can occur at any level of the esophagus from the upper cervical region all the way to the thoracic portion.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b="1" dirty="0" smtClean="0">
                <a:effectLst/>
                <a:latin typeface="Times New Roman"/>
                <a:ea typeface="Calibri"/>
                <a:cs typeface="Arial"/>
              </a:rPr>
              <a:t>Dysphagia </a:t>
            </a:r>
            <a:r>
              <a:rPr lang="en-US" sz="2400" dirty="0" smtClean="0">
                <a:effectLst/>
                <a:latin typeface="Times New Roman"/>
                <a:ea typeface="Calibri"/>
                <a:cs typeface="Arial"/>
              </a:rPr>
              <a:t>with </a:t>
            </a:r>
            <a:r>
              <a:rPr lang="en-US" sz="2400" b="1" dirty="0" smtClean="0">
                <a:effectLst/>
                <a:latin typeface="Times New Roman"/>
                <a:ea typeface="Calibri"/>
                <a:cs typeface="Arial"/>
              </a:rPr>
              <a:t>nasal reflux of saliva, feed, and water</a:t>
            </a:r>
            <a:r>
              <a:rPr lang="en-US" sz="2400" dirty="0" smtClean="0">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Affected horses will usually not attempt further eating but will drink and attempt to swallow water.</a:t>
            </a: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External palpation of the </a:t>
            </a:r>
            <a:r>
              <a:rPr lang="en-US" sz="2400" b="1" dirty="0" smtClean="0">
                <a:effectLst/>
                <a:latin typeface="Times New Roman"/>
                <a:ea typeface="Calibri"/>
                <a:cs typeface="Arial"/>
              </a:rPr>
              <a:t>cervical esophagus </a:t>
            </a:r>
            <a:r>
              <a:rPr lang="en-US" sz="2400" dirty="0" smtClean="0">
                <a:effectLst/>
                <a:latin typeface="Times New Roman"/>
                <a:ea typeface="Calibri"/>
                <a:cs typeface="Arial"/>
              </a:rPr>
              <a:t>can reveal a </a:t>
            </a:r>
            <a:r>
              <a:rPr lang="en-US" sz="2400" b="1" dirty="0" smtClean="0">
                <a:effectLst/>
                <a:latin typeface="Times New Roman"/>
                <a:ea typeface="Calibri"/>
                <a:cs typeface="Arial"/>
              </a:rPr>
              <a:t>firm cylindrical swelling </a:t>
            </a:r>
            <a:r>
              <a:rPr lang="en-US" sz="2400" dirty="0" smtClean="0">
                <a:effectLst/>
                <a:latin typeface="Times New Roman"/>
                <a:ea typeface="Calibri"/>
                <a:cs typeface="Arial"/>
              </a:rPr>
              <a:t>along the course of the neck on the left side when the esophagus is obstructed with feed. </a:t>
            </a:r>
            <a:endParaRPr lang="en-US" sz="2400" dirty="0">
              <a:ea typeface="Calibri"/>
              <a:cs typeface="Arial"/>
            </a:endParaRPr>
          </a:p>
        </p:txBody>
      </p:sp>
    </p:spTree>
    <p:extLst>
      <p:ext uri="{BB962C8B-B14F-4D97-AF65-F5344CB8AC3E}">
        <p14:creationId xmlns:p14="http://schemas.microsoft.com/office/powerpoint/2010/main" val="358573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496944" cy="5249963"/>
          </a:xfrm>
          <a:prstGeom prst="rect">
            <a:avLst/>
          </a:prstGeom>
        </p:spPr>
        <p:txBody>
          <a:bodyPr wrap="square">
            <a:spAutoFit/>
          </a:bodyPr>
          <a:lstStyle/>
          <a:p>
            <a:pPr lvl="0" algn="just" rtl="0">
              <a:lnSpc>
                <a:spcPct val="150000"/>
              </a:lnSpc>
              <a:spcAft>
                <a:spcPts val="600"/>
              </a:spcAft>
            </a:pPr>
            <a:r>
              <a:rPr lang="en-US" dirty="0" smtClean="0">
                <a:effectLst/>
                <a:latin typeface="Times New Roman"/>
                <a:ea typeface="Calibri"/>
                <a:cs typeface="Arial"/>
              </a:rPr>
              <a:t>4-  </a:t>
            </a:r>
            <a:r>
              <a:rPr lang="en-US" sz="2400" dirty="0" smtClean="0">
                <a:effectLst/>
                <a:latin typeface="Times New Roman"/>
                <a:ea typeface="Calibri"/>
                <a:cs typeface="Arial"/>
              </a:rPr>
              <a:t>Horses with acute esophageal obstruction are commonly difficult to handle because they are panicky and make forceful attempts to swallow or retch. </a:t>
            </a:r>
            <a:endParaRPr lang="en-US" sz="2400" dirty="0">
              <a:ea typeface="Calibri"/>
              <a:cs typeface="Arial"/>
            </a:endParaRPr>
          </a:p>
          <a:p>
            <a:pPr lvl="0" algn="just" rtl="0">
              <a:lnSpc>
                <a:spcPct val="150000"/>
              </a:lnSpc>
              <a:spcAft>
                <a:spcPts val="600"/>
              </a:spcAft>
            </a:pPr>
            <a:r>
              <a:rPr lang="en-US" sz="2400" dirty="0" smtClean="0">
                <a:effectLst/>
                <a:latin typeface="Times New Roman"/>
                <a:ea typeface="Calibri"/>
                <a:cs typeface="Arial"/>
              </a:rPr>
              <a:t>5- They often vigorously extend and flex their necks and stamp their front feet. </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Chronic Obstruction</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No acute signs of obstruction are evident and in cattle the earliest sign is chronic bloat, which is usually of moderate severity and can persist for several days without the appearance of other signs.</a:t>
            </a:r>
            <a:endParaRPr lang="en-US" sz="2400" dirty="0">
              <a:ea typeface="Calibri"/>
              <a:cs typeface="Arial"/>
            </a:endParaRPr>
          </a:p>
        </p:txBody>
      </p:sp>
    </p:spTree>
    <p:extLst>
      <p:ext uri="{BB962C8B-B14F-4D97-AF65-F5344CB8AC3E}">
        <p14:creationId xmlns:p14="http://schemas.microsoft.com/office/powerpoint/2010/main" val="306932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784976" cy="6281015"/>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DIFFERENTIAL DIAGNOSIS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 clinical findings of acute esophageal obstruction in cattle and horses are usually typical but can be similar to those of esophagitis, in which local pain is more apparent and there is often an accompanying stomatitis and pharyngitis.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 excitement, sweating, and tachycardia observed in acute choke in the horse often suggests colic. Passage of a nasogastric tube reveals the obstruction. The use of a </a:t>
            </a:r>
            <a:r>
              <a:rPr lang="en-US" sz="2400" dirty="0" err="1" smtClean="0">
                <a:effectLst/>
                <a:latin typeface="Times New Roman"/>
                <a:ea typeface="Calibri"/>
                <a:cs typeface="Arial"/>
              </a:rPr>
              <a:t>fiberoptic</a:t>
            </a:r>
            <a:r>
              <a:rPr lang="en-US" sz="2400" dirty="0" smtClean="0">
                <a:effectLst/>
                <a:latin typeface="Times New Roman"/>
                <a:ea typeface="Calibri"/>
                <a:cs typeface="Arial"/>
              </a:rPr>
              <a:t> endoscope will usually locate the obstruction for visualization, and obstructions are easiest to see when the endoscope is being withdrawn rather than advanced.</a:t>
            </a:r>
            <a:endParaRPr lang="en-US" sz="2400" dirty="0">
              <a:ea typeface="Calibri"/>
              <a:cs typeface="Arial"/>
            </a:endParaRPr>
          </a:p>
        </p:txBody>
      </p:sp>
    </p:spTree>
    <p:extLst>
      <p:ext uri="{BB962C8B-B14F-4D97-AF65-F5344CB8AC3E}">
        <p14:creationId xmlns:p14="http://schemas.microsoft.com/office/powerpoint/2010/main" val="673443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0743"/>
            <a:ext cx="8640960" cy="6429324"/>
          </a:xfrm>
          <a:prstGeom prst="rect">
            <a:avLst/>
          </a:prstGeom>
        </p:spPr>
        <p:txBody>
          <a:bodyPr wrap="square">
            <a:spAutoFit/>
          </a:bodyPr>
          <a:lstStyle/>
          <a:p>
            <a:pPr marL="457200" algn="just" rtl="0">
              <a:lnSpc>
                <a:spcPct val="150000"/>
              </a:lnSpc>
              <a:spcAft>
                <a:spcPts val="600"/>
              </a:spcAft>
            </a:pPr>
            <a:r>
              <a:rPr lang="en-US" sz="2000" b="1" dirty="0" smtClean="0">
                <a:effectLst/>
                <a:latin typeface="Times New Roman"/>
                <a:ea typeface="Calibri"/>
                <a:cs typeface="Arial"/>
              </a:rPr>
              <a:t>Chronic Obstruction</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 Mediastinal lymph node enlargement is usually accompanied by other signs of tuberculosis or lymphomatosis.</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Chronic ruminal </a:t>
            </a:r>
            <a:r>
              <a:rPr lang="en-US" sz="2000" dirty="0" err="1" smtClean="0">
                <a:effectLst/>
                <a:latin typeface="Times New Roman"/>
                <a:ea typeface="Calibri"/>
                <a:cs typeface="Arial"/>
              </a:rPr>
              <a:t>tympany</a:t>
            </a:r>
            <a:r>
              <a:rPr lang="en-US" sz="2000" dirty="0" smtClean="0">
                <a:effectLst/>
                <a:latin typeface="Times New Roman"/>
                <a:ea typeface="Calibri"/>
                <a:cs typeface="Arial"/>
              </a:rPr>
              <a:t> in cattle can be caused by ruminal atony, in which case there is an absence of normal ruminal movements.</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Diaphragmatic hernia can also be a cause of chronic ruminal </a:t>
            </a:r>
            <a:r>
              <a:rPr lang="en-US" sz="2000" dirty="0" err="1" smtClean="0">
                <a:effectLst/>
                <a:latin typeface="Times New Roman"/>
                <a:ea typeface="Calibri"/>
                <a:cs typeface="Arial"/>
              </a:rPr>
              <a:t>tympany</a:t>
            </a:r>
            <a:r>
              <a:rPr lang="en-US" sz="2000" dirty="0" smtClean="0">
                <a:effectLst/>
                <a:latin typeface="Times New Roman"/>
                <a:ea typeface="Calibri"/>
                <a:cs typeface="Arial"/>
              </a:rPr>
              <a:t> in cattle and is sometimes accompanied by obstruction of the esophagus with incompletely regurgitated </a:t>
            </a:r>
            <a:r>
              <a:rPr lang="en-US" sz="2000" dirty="0" err="1" smtClean="0">
                <a:effectLst/>
                <a:latin typeface="Times New Roman"/>
                <a:ea typeface="Calibri"/>
                <a:cs typeface="Arial"/>
              </a:rPr>
              <a:t>ingesta</a:t>
            </a:r>
            <a:r>
              <a:rPr lang="en-US" sz="2000" dirty="0" smtClean="0">
                <a:effectLst/>
                <a:latin typeface="Times New Roman"/>
                <a:ea typeface="Calibri"/>
                <a:cs typeface="Arial"/>
              </a:rPr>
              <a:t>. This condition and </a:t>
            </a:r>
            <a:r>
              <a:rPr lang="en-US" sz="2000" dirty="0" err="1" smtClean="0">
                <a:effectLst/>
                <a:latin typeface="Times New Roman"/>
                <a:ea typeface="Calibri"/>
                <a:cs typeface="Arial"/>
              </a:rPr>
              <a:t>vagus</a:t>
            </a:r>
            <a:r>
              <a:rPr lang="en-US" sz="2000" dirty="0" smtClean="0">
                <a:effectLst/>
                <a:latin typeface="Times New Roman"/>
                <a:ea typeface="Calibri"/>
                <a:cs typeface="Arial"/>
              </a:rPr>
              <a:t> indigestion, another cause of chronic </a:t>
            </a:r>
            <a:r>
              <a:rPr lang="en-US" sz="2000" dirty="0" err="1" smtClean="0">
                <a:effectLst/>
                <a:latin typeface="Times New Roman"/>
                <a:ea typeface="Calibri"/>
                <a:cs typeface="Arial"/>
              </a:rPr>
              <a:t>tympany</a:t>
            </a:r>
            <a:r>
              <a:rPr lang="en-US" sz="2000" dirty="0" smtClean="0">
                <a:effectLst/>
                <a:latin typeface="Times New Roman"/>
                <a:ea typeface="Calibri"/>
                <a:cs typeface="Arial"/>
              </a:rPr>
              <a:t>, are usually accompanied by a systolic cardiac murmur, but passage of a stomach tube is unimpeded. </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Equine encephalomyelitis and botulism are other diseases in which there is difficulty in swallowing.</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Cleft palate is a cause of recurrent nasal regurgitation in foals.</a:t>
            </a:r>
            <a:endParaRPr lang="en-US" sz="2000" dirty="0">
              <a:ea typeface="Calibri"/>
              <a:cs typeface="Arial"/>
            </a:endParaRPr>
          </a:p>
        </p:txBody>
      </p:sp>
    </p:spTree>
    <p:extLst>
      <p:ext uri="{BB962C8B-B14F-4D97-AF65-F5344CB8AC3E}">
        <p14:creationId xmlns:p14="http://schemas.microsoft.com/office/powerpoint/2010/main" val="976250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4085"/>
            <a:ext cx="8856984" cy="6737101"/>
          </a:xfrm>
          <a:prstGeom prst="rect">
            <a:avLst/>
          </a:prstGeom>
        </p:spPr>
        <p:txBody>
          <a:bodyPr wrap="square">
            <a:spAutoFit/>
          </a:bodyPr>
          <a:lstStyle/>
          <a:p>
            <a:pPr algn="just" rtl="0">
              <a:lnSpc>
                <a:spcPct val="150000"/>
              </a:lnSpc>
              <a:spcAft>
                <a:spcPts val="600"/>
              </a:spcAft>
            </a:pPr>
            <a:r>
              <a:rPr lang="en-US" sz="2000" b="1" dirty="0" smtClean="0">
                <a:effectLst/>
                <a:latin typeface="Times New Roman"/>
                <a:ea typeface="Calibri"/>
                <a:cs typeface="Arial"/>
              </a:rPr>
              <a:t>TREATMENT</a:t>
            </a:r>
            <a:endParaRPr lang="en-US" sz="2000" dirty="0">
              <a:ea typeface="Calibri"/>
              <a:cs typeface="Arial"/>
            </a:endParaRPr>
          </a:p>
          <a:p>
            <a:pPr marL="342900" lvl="0" indent="-342900" algn="just" rtl="0">
              <a:lnSpc>
                <a:spcPct val="150000"/>
              </a:lnSpc>
              <a:spcAft>
                <a:spcPts val="600"/>
              </a:spcAft>
              <a:buFont typeface="+mj-lt"/>
              <a:buAutoNum type="alphaLcPeriod"/>
            </a:pPr>
            <a:r>
              <a:rPr lang="en-US" sz="2000" b="1" dirty="0" smtClean="0">
                <a:effectLst/>
                <a:latin typeface="Times New Roman"/>
                <a:ea typeface="Calibri"/>
                <a:cs typeface="Arial"/>
              </a:rPr>
              <a:t>Conservative Approach</a:t>
            </a:r>
            <a:endParaRPr lang="en-US" sz="2000" dirty="0">
              <a:ea typeface="Calibri"/>
              <a:cs typeface="Arial"/>
            </a:endParaRPr>
          </a:p>
          <a:p>
            <a:pPr algn="just" rtl="0">
              <a:lnSpc>
                <a:spcPct val="150000"/>
              </a:lnSpc>
              <a:spcAft>
                <a:spcPts val="600"/>
              </a:spcAft>
            </a:pPr>
            <a:r>
              <a:rPr lang="en-US" sz="2000" dirty="0" smtClean="0">
                <a:effectLst/>
                <a:latin typeface="Times New Roman"/>
                <a:ea typeface="Calibri"/>
                <a:cs typeface="Arial"/>
              </a:rPr>
              <a:t>Many obstructions will resolve spontaneously and a careful conservative approach is recommended.</a:t>
            </a:r>
            <a:r>
              <a:rPr lang="en-US" sz="2000" b="1" dirty="0" smtClean="0">
                <a:solidFill>
                  <a:srgbClr val="008F7E"/>
                </a:solidFill>
                <a:effectLst/>
                <a:latin typeface="Frutiger-Bold"/>
                <a:ea typeface="Calibri"/>
                <a:cs typeface="Arial"/>
              </a:rPr>
              <a:t> </a:t>
            </a:r>
            <a:endParaRPr lang="en-US" sz="2000" dirty="0">
              <a:ea typeface="Calibri"/>
              <a:cs typeface="Arial"/>
            </a:endParaRPr>
          </a:p>
          <a:p>
            <a:pPr marL="342900" lvl="0" indent="-342900" algn="just" rtl="0">
              <a:lnSpc>
                <a:spcPct val="150000"/>
              </a:lnSpc>
              <a:spcAft>
                <a:spcPts val="600"/>
              </a:spcAft>
              <a:buFont typeface="+mj-lt"/>
              <a:buAutoNum type="alphaLcPeriod"/>
            </a:pPr>
            <a:r>
              <a:rPr lang="en-US" sz="2000" b="1" dirty="0" smtClean="0">
                <a:effectLst/>
                <a:latin typeface="Times New Roman"/>
                <a:ea typeface="Calibri"/>
                <a:cs typeface="Arial"/>
              </a:rPr>
              <a:t>Sedation</a:t>
            </a:r>
            <a:endParaRPr lang="en-US" sz="2000" dirty="0">
              <a:ea typeface="Calibri"/>
              <a:cs typeface="Arial"/>
            </a:endParaRPr>
          </a:p>
          <a:p>
            <a:pPr algn="just" rtl="0">
              <a:lnSpc>
                <a:spcPct val="150000"/>
              </a:lnSpc>
              <a:spcAft>
                <a:spcPts val="600"/>
              </a:spcAft>
            </a:pPr>
            <a:r>
              <a:rPr lang="en-US" sz="2000" dirty="0" smtClean="0">
                <a:effectLst/>
                <a:latin typeface="Times New Roman"/>
                <a:ea typeface="Calibri"/>
                <a:cs typeface="Arial"/>
              </a:rPr>
              <a:t>In acute obstruction, if there is marked anxiety and distress, the animal should be sedated before proceeding with specific treatment.</a:t>
            </a:r>
            <a:r>
              <a:rPr lang="en-US" sz="2000" dirty="0" smtClean="0">
                <a:solidFill>
                  <a:srgbClr val="241F1F"/>
                </a:solidFill>
                <a:effectLst/>
                <a:latin typeface="MinionPro-Regular"/>
                <a:ea typeface="Calibri"/>
                <a:cs typeface="Arial"/>
              </a:rPr>
              <a:t> </a:t>
            </a:r>
            <a:r>
              <a:rPr lang="en-US" sz="2000" dirty="0" smtClean="0">
                <a:effectLst/>
                <a:latin typeface="Times New Roman"/>
                <a:ea typeface="Calibri"/>
                <a:cs typeface="Arial"/>
              </a:rPr>
              <a:t>For sedation and esophageal relaxation in the horse, one of the following is</a:t>
            </a:r>
            <a:endParaRPr lang="en-US" sz="2000" dirty="0">
              <a:ea typeface="Calibri"/>
              <a:cs typeface="Arial"/>
            </a:endParaRPr>
          </a:p>
          <a:p>
            <a:pPr algn="just" rtl="0">
              <a:lnSpc>
                <a:spcPct val="150000"/>
              </a:lnSpc>
              <a:spcAft>
                <a:spcPts val="600"/>
              </a:spcAft>
            </a:pPr>
            <a:r>
              <a:rPr lang="en-US" sz="2000" dirty="0" smtClean="0">
                <a:effectLst/>
                <a:latin typeface="Times New Roman"/>
                <a:ea typeface="Calibri"/>
                <a:cs typeface="Arial"/>
              </a:rPr>
              <a:t>recommended:</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err="1" smtClean="0">
                <a:effectLst/>
                <a:latin typeface="Times New Roman"/>
                <a:ea typeface="Calibri"/>
                <a:cs typeface="Arial"/>
              </a:rPr>
              <a:t>Acepromazine</a:t>
            </a:r>
            <a:r>
              <a:rPr lang="en-US" sz="2000" dirty="0" smtClean="0">
                <a:effectLst/>
                <a:latin typeface="Times New Roman"/>
                <a:ea typeface="Calibri"/>
                <a:cs typeface="Arial"/>
              </a:rPr>
              <a:t> 0.05 mg/kg BW intravenously</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err="1" smtClean="0">
                <a:effectLst/>
                <a:latin typeface="Times New Roman"/>
                <a:ea typeface="Calibri"/>
                <a:cs typeface="Arial"/>
              </a:rPr>
              <a:t>Xylazine</a:t>
            </a:r>
            <a:r>
              <a:rPr lang="en-US" sz="2000" dirty="0" smtClean="0">
                <a:effectLst/>
                <a:latin typeface="Times New Roman"/>
                <a:ea typeface="Calibri"/>
                <a:cs typeface="Arial"/>
              </a:rPr>
              <a:t> 0.5 to 1.0 mg/kg BW intravenously</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 </a:t>
            </a:r>
            <a:r>
              <a:rPr lang="en-US" sz="2000" dirty="0" err="1" smtClean="0">
                <a:effectLst/>
                <a:latin typeface="Times New Roman"/>
                <a:ea typeface="Calibri"/>
                <a:cs typeface="Arial"/>
              </a:rPr>
              <a:t>Detomidine</a:t>
            </a:r>
            <a:r>
              <a:rPr lang="en-US" sz="2000" dirty="0" smtClean="0">
                <a:effectLst/>
                <a:latin typeface="Times New Roman"/>
                <a:ea typeface="Calibri"/>
                <a:cs typeface="Arial"/>
              </a:rPr>
              <a:t> 0.01 to 0.02 mg/kg BW intravenously.</a:t>
            </a:r>
            <a:endParaRPr lang="en-US" sz="2000" dirty="0">
              <a:ea typeface="Calibri"/>
              <a:cs typeface="Arial"/>
            </a:endParaRPr>
          </a:p>
          <a:p>
            <a:pPr marL="342900" lvl="0" indent="-342900" algn="just" rtl="0">
              <a:lnSpc>
                <a:spcPct val="150000"/>
              </a:lnSpc>
              <a:spcAft>
                <a:spcPts val="600"/>
              </a:spcAft>
              <a:buFont typeface="+mj-lt"/>
              <a:buAutoNum type="arabicPeriod"/>
            </a:pPr>
            <a:r>
              <a:rPr lang="en-US" sz="2000" dirty="0" smtClean="0">
                <a:effectLst/>
                <a:latin typeface="Times New Roman"/>
                <a:ea typeface="Calibri"/>
                <a:cs typeface="Arial"/>
              </a:rPr>
              <a:t> </a:t>
            </a:r>
            <a:r>
              <a:rPr lang="en-US" sz="2000" dirty="0" err="1" smtClean="0">
                <a:effectLst/>
                <a:latin typeface="Times New Roman"/>
                <a:ea typeface="Calibri"/>
                <a:cs typeface="Arial"/>
              </a:rPr>
              <a:t>Romifidine</a:t>
            </a:r>
            <a:r>
              <a:rPr lang="en-US" sz="2000" dirty="0" smtClean="0">
                <a:effectLst/>
                <a:latin typeface="Times New Roman"/>
                <a:ea typeface="Calibri"/>
                <a:cs typeface="Arial"/>
              </a:rPr>
              <a:t> 0.04 to 0.12 mg/kg intravenously.</a:t>
            </a:r>
            <a:endParaRPr lang="en-US" sz="2000" dirty="0">
              <a:ea typeface="Calibri"/>
              <a:cs typeface="Arial"/>
            </a:endParaRPr>
          </a:p>
        </p:txBody>
      </p:sp>
    </p:spTree>
    <p:extLst>
      <p:ext uri="{BB962C8B-B14F-4D97-AF65-F5344CB8AC3E}">
        <p14:creationId xmlns:p14="http://schemas.microsoft.com/office/powerpoint/2010/main" val="3629425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6541"/>
            <a:ext cx="8640960" cy="6581225"/>
          </a:xfrm>
          <a:prstGeom prst="rect">
            <a:avLst/>
          </a:prstGeom>
        </p:spPr>
        <p:txBody>
          <a:bodyPr wrap="square">
            <a:spAutoFit/>
          </a:bodyPr>
          <a:lstStyle/>
          <a:p>
            <a:pPr algn="just" rtl="0">
              <a:lnSpc>
                <a:spcPct val="150000"/>
              </a:lnSpc>
              <a:spcAft>
                <a:spcPts val="600"/>
              </a:spcAft>
            </a:pPr>
            <a:r>
              <a:rPr lang="en-US" sz="2400" b="1" i="1" dirty="0" smtClean="0">
                <a:effectLst/>
                <a:latin typeface="Times New Roman"/>
                <a:ea typeface="Calibri"/>
                <a:cs typeface="Arial"/>
              </a:rPr>
              <a:t>For esophageal relaxation, analgesia and anti-inflammatory</a:t>
            </a:r>
            <a:r>
              <a:rPr lang="en-US" sz="2400" dirty="0" smtClean="0">
                <a:effectLst/>
                <a:latin typeface="Times New Roman"/>
                <a:ea typeface="Calibri"/>
                <a:cs typeface="Arial"/>
              </a:rPr>
              <a:t> effect hyoscine: dipyrone 0.5 : 0.22 mg/kg BW intravenously </a:t>
            </a:r>
            <a:r>
              <a:rPr lang="en-US" sz="2400" b="1" i="1" dirty="0" smtClean="0">
                <a:effectLst/>
                <a:latin typeface="Times New Roman"/>
                <a:ea typeface="Calibri"/>
                <a:cs typeface="Arial"/>
              </a:rPr>
              <a:t>for analgesia and anti-inflammatory</a:t>
            </a:r>
            <a:r>
              <a:rPr lang="en-US" sz="2400" dirty="0" smtClean="0">
                <a:effectLst/>
                <a:latin typeface="Times New Roman"/>
                <a:ea typeface="Calibri"/>
                <a:cs typeface="Arial"/>
              </a:rPr>
              <a:t> effect </a:t>
            </a:r>
            <a:r>
              <a:rPr lang="en-US" sz="2400" dirty="0" err="1" smtClean="0">
                <a:effectLst/>
                <a:latin typeface="Times New Roman"/>
                <a:ea typeface="Calibri"/>
                <a:cs typeface="Arial"/>
              </a:rPr>
              <a:t>flunixin</a:t>
            </a:r>
            <a:r>
              <a:rPr lang="en-US" sz="2400" dirty="0" smtClean="0">
                <a:effectLst/>
                <a:latin typeface="Times New Roman"/>
                <a:ea typeface="Calibri"/>
                <a:cs typeface="Arial"/>
              </a:rPr>
              <a:t> </a:t>
            </a:r>
            <a:r>
              <a:rPr lang="en-US" sz="2400" dirty="0" err="1" smtClean="0">
                <a:effectLst/>
                <a:latin typeface="Times New Roman"/>
                <a:ea typeface="Calibri"/>
                <a:cs typeface="Arial"/>
              </a:rPr>
              <a:t>meglumine</a:t>
            </a:r>
            <a:r>
              <a:rPr lang="en-US" sz="2400" dirty="0" smtClean="0">
                <a:effectLst/>
                <a:latin typeface="Times New Roman"/>
                <a:ea typeface="Calibri"/>
                <a:cs typeface="Arial"/>
              </a:rPr>
              <a:t> 1.1 mg/kg BW intravenously or </a:t>
            </a:r>
            <a:r>
              <a:rPr lang="en-US" sz="2400" dirty="0" err="1" smtClean="0">
                <a:effectLst/>
                <a:latin typeface="Times New Roman"/>
                <a:ea typeface="Calibri"/>
                <a:cs typeface="Arial"/>
              </a:rPr>
              <a:t>phenylbutazone</a:t>
            </a:r>
            <a:r>
              <a:rPr lang="en-US" sz="2400" dirty="0" smtClean="0">
                <a:effectLst/>
                <a:latin typeface="Times New Roman"/>
                <a:ea typeface="Calibri"/>
                <a:cs typeface="Arial"/>
              </a:rPr>
              <a:t> 2 to 4 mg/ kg intravenously are suggested.</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Pass a Stomach Tube and Allow Object to Move Into Stomach.</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Manual Removal Through Oral Cavity in Cattle.</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Esophageal Lavage in the Horse.</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Surgical Removal of Foreign Bodies.</a:t>
            </a:r>
            <a:endParaRPr lang="en-US" sz="2400" dirty="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cs typeface="Arial"/>
              </a:rPr>
              <a:t>Cervical Esophagostomy Alimentation.</a:t>
            </a:r>
            <a:endParaRPr lang="en-US" sz="2400" dirty="0" smtClean="0">
              <a:ea typeface="Calibri"/>
              <a:cs typeface="Arial"/>
            </a:endParaRPr>
          </a:p>
          <a:p>
            <a:pPr marL="342900" lvl="0" indent="-342900" algn="just" rtl="0">
              <a:lnSpc>
                <a:spcPct val="150000"/>
              </a:lnSpc>
              <a:spcAft>
                <a:spcPts val="600"/>
              </a:spcAft>
              <a:buFont typeface="+mj-lt"/>
              <a:buAutoNum type="alphaLcPeriod"/>
            </a:pPr>
            <a:r>
              <a:rPr lang="en-US" sz="2400" dirty="0" smtClean="0">
                <a:effectLst/>
                <a:latin typeface="Times New Roman"/>
                <a:ea typeface="Calibri"/>
              </a:rPr>
              <a:t>Antimicrobial Administration. </a:t>
            </a:r>
            <a:endParaRPr lang="ar-IQ" sz="2400" dirty="0"/>
          </a:p>
        </p:txBody>
      </p:sp>
    </p:spTree>
    <p:extLst>
      <p:ext uri="{BB962C8B-B14F-4D97-AF65-F5344CB8AC3E}">
        <p14:creationId xmlns:p14="http://schemas.microsoft.com/office/powerpoint/2010/main" val="8682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784976" cy="4542077"/>
          </a:xfrm>
          <a:prstGeom prst="rect">
            <a:avLst/>
          </a:prstGeom>
        </p:spPr>
        <p:txBody>
          <a:bodyPr wrap="square">
            <a:spAutoFit/>
          </a:bodyPr>
          <a:lstStyle/>
          <a:p>
            <a:pPr algn="just" rtl="0">
              <a:lnSpc>
                <a:spcPct val="150000"/>
              </a:lnSpc>
              <a:spcAft>
                <a:spcPts val="600"/>
              </a:spcAft>
            </a:pPr>
            <a:r>
              <a:rPr lang="en-US" sz="2400" dirty="0" smtClean="0">
                <a:effectLst/>
                <a:latin typeface="Times New Roman"/>
                <a:ea typeface="Calibri"/>
                <a:cs typeface="Arial"/>
              </a:rPr>
              <a:t>Esophageal obstruction can be acute or chronic and is characterized clinically by the inability to swallow, regurgitation of feed and water, continuous drooling of saliva, and bloat in ruminants. Acute cases are accompanied by signs of distress including retching and extension of the head. </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Horses with choke commonly regurgitate a mixture of saliva, feed, and water through the nostrils because of the anatomic characteristics of the equine soft palate.</a:t>
            </a:r>
            <a:endParaRPr lang="en-US" sz="2400" dirty="0">
              <a:ea typeface="Calibri"/>
              <a:cs typeface="Arial"/>
            </a:endParaRPr>
          </a:p>
        </p:txBody>
      </p:sp>
    </p:spTree>
    <p:extLst>
      <p:ext uri="{BB962C8B-B14F-4D97-AF65-F5344CB8AC3E}">
        <p14:creationId xmlns:p14="http://schemas.microsoft.com/office/powerpoint/2010/main" val="2066342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496944" cy="3511026"/>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ETIOLOGY</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Obstruction can be </a:t>
            </a:r>
            <a:r>
              <a:rPr lang="en-US" sz="2400" b="1" dirty="0" smtClean="0">
                <a:effectLst/>
                <a:latin typeface="Times New Roman"/>
                <a:ea typeface="Calibri"/>
                <a:cs typeface="Arial"/>
              </a:rPr>
              <a:t>intraluminal </a:t>
            </a:r>
            <a:r>
              <a:rPr lang="en-US" sz="2400" dirty="0" smtClean="0">
                <a:effectLst/>
                <a:latin typeface="Times New Roman"/>
                <a:ea typeface="Calibri"/>
                <a:cs typeface="Arial"/>
              </a:rPr>
              <a:t>and caused by swallowed material or </a:t>
            </a:r>
            <a:r>
              <a:rPr lang="en-US" sz="2400" b="1" dirty="0" err="1" smtClean="0">
                <a:effectLst/>
                <a:latin typeface="Times New Roman"/>
                <a:ea typeface="Calibri"/>
                <a:cs typeface="Arial"/>
              </a:rPr>
              <a:t>extraluminal</a:t>
            </a:r>
            <a:r>
              <a:rPr lang="en-US" sz="2400" dirty="0" smtClean="0">
                <a:effectLst/>
                <a:latin typeface="Times New Roman"/>
                <a:ea typeface="Calibri"/>
                <a:cs typeface="Arial"/>
              </a:rPr>
              <a:t> caused by pressure on the esophagus by surrounding</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organs or tissues. Esophageal paralysis can also result in obstruction, for example, in horses with grass sickness.</a:t>
            </a:r>
            <a:endParaRPr lang="en-US" sz="2400" dirty="0">
              <a:ea typeface="Calibri"/>
              <a:cs typeface="Arial"/>
            </a:endParaRPr>
          </a:p>
        </p:txBody>
      </p:sp>
    </p:spTree>
    <p:extLst>
      <p:ext uri="{BB962C8B-B14F-4D97-AF65-F5344CB8AC3E}">
        <p14:creationId xmlns:p14="http://schemas.microsoft.com/office/powerpoint/2010/main" val="2201293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696" y="148112"/>
            <a:ext cx="8928992" cy="6665736"/>
          </a:xfrm>
          <a:prstGeom prst="rect">
            <a:avLst/>
          </a:prstGeom>
        </p:spPr>
        <p:txBody>
          <a:bodyPr wrap="square">
            <a:spAutoFit/>
          </a:bodyPr>
          <a:lstStyle/>
          <a:p>
            <a:pPr marL="342900" lvl="0" indent="-342900" algn="just" rtl="0">
              <a:lnSpc>
                <a:spcPct val="150000"/>
              </a:lnSpc>
              <a:spcAft>
                <a:spcPts val="600"/>
              </a:spcAft>
              <a:buFont typeface="+mj-lt"/>
              <a:buAutoNum type="alphaUcPeriod"/>
            </a:pPr>
            <a:r>
              <a:rPr lang="en-US" sz="2400" b="1" dirty="0" smtClean="0">
                <a:effectLst/>
                <a:latin typeface="Times New Roman"/>
                <a:ea typeface="Calibri"/>
                <a:cs typeface="Arial"/>
              </a:rPr>
              <a:t>Intraluminal Obstructions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Solid obstructions, especially in cattle, by turnips, onions, potatoes, peaches, apples, oranges, and similar objects.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Fifteen-gram gelatin capsules in Shetland ponies.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Feedstuffs are a common cause of obstruction in horses and occasionally in other species.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Eating while sedated</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Foreign bodies in horses include pieces of wood, antimicrobial boluses, and fragments of nasogastric tubes.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A </a:t>
            </a:r>
            <a:r>
              <a:rPr lang="en-US" sz="2400" dirty="0" err="1" smtClean="0">
                <a:effectLst/>
                <a:latin typeface="Times New Roman"/>
                <a:ea typeface="Calibri"/>
                <a:cs typeface="Arial"/>
              </a:rPr>
              <a:t>trichobezoar</a:t>
            </a:r>
            <a:r>
              <a:rPr lang="en-US" sz="2400" dirty="0" smtClean="0">
                <a:effectLst/>
                <a:latin typeface="Times New Roman"/>
                <a:ea typeface="Calibri"/>
                <a:cs typeface="Arial"/>
              </a:rPr>
              <a:t> can cause esophageal obstruction cattle.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Poor dentition is often mooted. </a:t>
            </a:r>
            <a:endParaRPr lang="en-US" sz="2400" dirty="0">
              <a:ea typeface="Calibri"/>
              <a:cs typeface="Arial"/>
            </a:endParaRPr>
          </a:p>
        </p:txBody>
      </p:sp>
    </p:spTree>
    <p:extLst>
      <p:ext uri="{BB962C8B-B14F-4D97-AF65-F5344CB8AC3E}">
        <p14:creationId xmlns:p14="http://schemas.microsoft.com/office/powerpoint/2010/main" val="207553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7306" y="332656"/>
            <a:ext cx="8568952" cy="5403852"/>
          </a:xfrm>
          <a:prstGeom prst="rect">
            <a:avLst/>
          </a:prstGeom>
        </p:spPr>
        <p:txBody>
          <a:bodyPr wrap="square">
            <a:spAutoFit/>
          </a:bodyPr>
          <a:lstStyle/>
          <a:p>
            <a:pPr marL="342900" lvl="0" indent="-342900" algn="just" rtl="0">
              <a:lnSpc>
                <a:spcPct val="150000"/>
              </a:lnSpc>
              <a:spcAft>
                <a:spcPts val="600"/>
              </a:spcAft>
              <a:buFont typeface="+mj-lt"/>
              <a:buAutoNum type="alphaUcPeriod" startAt="2"/>
            </a:pPr>
            <a:r>
              <a:rPr lang="en-US" sz="2400" b="1" dirty="0" err="1" smtClean="0">
                <a:effectLst/>
                <a:latin typeface="Times New Roman"/>
                <a:ea typeface="Calibri"/>
                <a:cs typeface="Arial"/>
              </a:rPr>
              <a:t>Extraluminal</a:t>
            </a:r>
            <a:r>
              <a:rPr lang="en-US" sz="2400" b="1" dirty="0" smtClean="0">
                <a:effectLst/>
                <a:latin typeface="Times New Roman"/>
                <a:ea typeface="Calibri"/>
                <a:cs typeface="Arial"/>
              </a:rPr>
              <a:t> Obstructions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Enlarged lymph nodes in the mediastinum (tuberculosis, neoplasia, </a:t>
            </a:r>
            <a:r>
              <a:rPr lang="en-US" sz="2400" i="1" dirty="0" err="1" smtClean="0">
                <a:effectLst/>
                <a:latin typeface="Times New Roman"/>
                <a:ea typeface="Calibri"/>
                <a:cs typeface="Arial"/>
              </a:rPr>
              <a:t>Rhodococcus</a:t>
            </a:r>
            <a:r>
              <a:rPr lang="en-US" sz="2400" i="1" dirty="0" smtClean="0">
                <a:effectLst/>
                <a:latin typeface="Times New Roman"/>
                <a:ea typeface="Calibri"/>
                <a:cs typeface="Arial"/>
              </a:rPr>
              <a:t> </a:t>
            </a:r>
            <a:r>
              <a:rPr lang="en-US" sz="2400" i="1" dirty="0" err="1" smtClean="0">
                <a:effectLst/>
                <a:latin typeface="Times New Roman"/>
                <a:ea typeface="Calibri"/>
                <a:cs typeface="Arial"/>
              </a:rPr>
              <a:t>equi</a:t>
            </a:r>
            <a:r>
              <a:rPr lang="en-US" sz="2400" i="1" dirty="0" smtClean="0">
                <a:effectLst/>
                <a:latin typeface="Times New Roman"/>
                <a:ea typeface="Calibri"/>
                <a:cs typeface="Arial"/>
              </a:rPr>
              <a:t>, Corynebacterium </a:t>
            </a:r>
            <a:r>
              <a:rPr lang="en-US" sz="2400" dirty="0" smtClean="0">
                <a:effectLst/>
                <a:latin typeface="Times New Roman"/>
                <a:ea typeface="Calibri"/>
                <a:cs typeface="Arial"/>
              </a:rPr>
              <a:t>spp., strangles, and secondary to </a:t>
            </a:r>
            <a:r>
              <a:rPr lang="en-US" sz="2400" dirty="0" err="1" smtClean="0">
                <a:effectLst/>
                <a:latin typeface="Times New Roman"/>
                <a:ea typeface="Calibri"/>
                <a:cs typeface="Arial"/>
              </a:rPr>
              <a:t>pleuritis</a:t>
            </a:r>
            <a:r>
              <a:rPr lang="en-US" sz="2400" dirty="0" smtClean="0">
                <a:effectLst/>
                <a:latin typeface="Times New Roman"/>
                <a:ea typeface="Calibri"/>
                <a:cs typeface="Arial"/>
              </a:rPr>
              <a:t>)</a:t>
            </a:r>
            <a:r>
              <a:rPr lang="en-US" sz="2400" b="1"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Cervical or mediastinal abscess</a:t>
            </a:r>
            <a:r>
              <a:rPr lang="en-US" sz="2400" b="1"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Persistent right aortic arch.</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err="1" smtClean="0">
                <a:effectLst/>
                <a:latin typeface="Times New Roman"/>
                <a:ea typeface="Calibri"/>
                <a:cs typeface="Arial"/>
              </a:rPr>
              <a:t>Thymoma</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a:t>
            </a:r>
            <a:r>
              <a:rPr lang="en-US" sz="2400" dirty="0" err="1" smtClean="0">
                <a:effectLst/>
                <a:latin typeface="Times New Roman"/>
                <a:ea typeface="Calibri"/>
                <a:cs typeface="Arial"/>
              </a:rPr>
              <a:t>Megaesophagus</a:t>
            </a:r>
            <a:r>
              <a:rPr lang="en-US" sz="2400" dirty="0" smtClean="0">
                <a:effectLst/>
                <a:latin typeface="Times New Roman"/>
                <a:ea typeface="Calibri"/>
                <a:cs typeface="Arial"/>
              </a:rPr>
              <a:t> and caudal esophageal muscle hypertrophy in Friesian horses can cause esophageal obstruction</a:t>
            </a:r>
            <a:r>
              <a:rPr lang="en-US" sz="2400" b="1"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118017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425" y="260648"/>
            <a:ext cx="8712968" cy="6571030"/>
          </a:xfrm>
          <a:prstGeom prst="rect">
            <a:avLst/>
          </a:prstGeom>
        </p:spPr>
        <p:txBody>
          <a:bodyPr wrap="square">
            <a:spAutoFit/>
          </a:bodyPr>
          <a:lstStyle/>
          <a:p>
            <a:pPr lvl="0" algn="just" rtl="0">
              <a:lnSpc>
                <a:spcPct val="150000"/>
              </a:lnSpc>
              <a:spcAft>
                <a:spcPts val="600"/>
              </a:spcAft>
            </a:pPr>
            <a:r>
              <a:rPr lang="en-US" sz="2400" b="1" dirty="0" smtClean="0">
                <a:effectLst/>
                <a:latin typeface="Times New Roman"/>
                <a:ea typeface="Calibri"/>
                <a:cs typeface="Arial"/>
              </a:rPr>
              <a:t>c. Esophageal Paralysis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Esophageal paralysis can be caused by </a:t>
            </a:r>
            <a:r>
              <a:rPr lang="en-US" sz="2400" b="1" dirty="0" smtClean="0">
                <a:effectLst/>
                <a:latin typeface="Times New Roman"/>
                <a:ea typeface="Calibri"/>
                <a:cs typeface="Arial"/>
              </a:rPr>
              <a:t>congenital or acquired abnormalities of the esophagus, </a:t>
            </a:r>
            <a:r>
              <a:rPr lang="en-US" sz="2400" dirty="0" smtClean="0">
                <a:effectLst/>
                <a:latin typeface="Times New Roman"/>
                <a:ea typeface="Calibri"/>
                <a:cs typeface="Arial"/>
              </a:rPr>
              <a:t>and there are many examples of</a:t>
            </a:r>
            <a:r>
              <a:rPr lang="en-US" sz="2400" b="1" dirty="0" smtClean="0">
                <a:effectLst/>
                <a:latin typeface="Times New Roman"/>
                <a:ea typeface="Calibri"/>
                <a:cs typeface="Arial"/>
              </a:rPr>
              <a:t> </a:t>
            </a:r>
            <a:r>
              <a:rPr lang="en-US" sz="2400" dirty="0" smtClean="0">
                <a:effectLst/>
                <a:latin typeface="Times New Roman"/>
                <a:ea typeface="Calibri"/>
                <a:cs typeface="Arial"/>
              </a:rPr>
              <a:t>such abnormalities that interfere with swallowing</a:t>
            </a:r>
            <a:r>
              <a:rPr lang="en-US" sz="2400" b="1" dirty="0" smtClean="0">
                <a:effectLst/>
                <a:latin typeface="Times New Roman"/>
                <a:ea typeface="Calibri"/>
                <a:cs typeface="Arial"/>
              </a:rPr>
              <a:t> </a:t>
            </a:r>
            <a:r>
              <a:rPr lang="en-US" sz="2400" dirty="0" smtClean="0">
                <a:effectLst/>
                <a:latin typeface="Times New Roman"/>
                <a:ea typeface="Calibri"/>
                <a:cs typeface="Arial"/>
              </a:rPr>
              <a:t>and cause varying degrees of obstruction,</a:t>
            </a:r>
            <a:r>
              <a:rPr lang="en-US" sz="2400" b="1" dirty="0" smtClean="0">
                <a:effectLst/>
                <a:latin typeface="Times New Roman"/>
                <a:ea typeface="Calibri"/>
                <a:cs typeface="Arial"/>
              </a:rPr>
              <a:t> </a:t>
            </a:r>
            <a:r>
              <a:rPr lang="en-US" sz="2400" dirty="0" smtClean="0">
                <a:effectLst/>
                <a:latin typeface="Times New Roman"/>
                <a:ea typeface="Calibri"/>
                <a:cs typeface="Arial"/>
              </a:rPr>
              <a:t>even though it may be possible to pass</a:t>
            </a:r>
            <a:r>
              <a:rPr lang="en-US" sz="2400" b="1" dirty="0" smtClean="0">
                <a:effectLst/>
                <a:latin typeface="Times New Roman"/>
                <a:ea typeface="Calibri"/>
                <a:cs typeface="Arial"/>
              </a:rPr>
              <a:t> </a:t>
            </a:r>
            <a:r>
              <a:rPr lang="en-US" sz="2400" dirty="0" smtClean="0">
                <a:effectLst/>
                <a:latin typeface="Times New Roman"/>
                <a:ea typeface="Calibri"/>
                <a:cs typeface="Arial"/>
              </a:rPr>
              <a:t>a stomach tube through the esophagus into</a:t>
            </a:r>
            <a:r>
              <a:rPr lang="en-US" sz="2400" b="1" dirty="0" smtClean="0">
                <a:effectLst/>
                <a:latin typeface="Times New Roman"/>
                <a:ea typeface="Calibri"/>
                <a:cs typeface="Arial"/>
              </a:rPr>
              <a:t> </a:t>
            </a:r>
            <a:r>
              <a:rPr lang="en-US" sz="2400" dirty="0" smtClean="0">
                <a:effectLst/>
                <a:latin typeface="Times New Roman"/>
                <a:ea typeface="Calibri"/>
                <a:cs typeface="Arial"/>
              </a:rPr>
              <a:t>the stomach or rumen.</a:t>
            </a:r>
          </a:p>
          <a:p>
            <a:pPr lvl="0" algn="just" rtl="0">
              <a:lnSpc>
                <a:spcPct val="150000"/>
              </a:lnSpc>
              <a:spcAft>
                <a:spcPts val="600"/>
              </a:spcAft>
            </a:pPr>
            <a:r>
              <a:rPr lang="en-US" sz="2400" b="1" dirty="0" smtClean="0">
                <a:effectLst/>
                <a:latin typeface="Times New Roman"/>
                <a:ea typeface="Calibri"/>
                <a:cs typeface="Arial"/>
              </a:rPr>
              <a:t>D. Esophageal Strictures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These arise as a result of </a:t>
            </a:r>
            <a:r>
              <a:rPr lang="en-US" sz="2400" dirty="0" err="1" smtClean="0">
                <a:effectLst/>
                <a:latin typeface="Times New Roman"/>
                <a:ea typeface="Calibri"/>
                <a:cs typeface="Arial"/>
              </a:rPr>
              <a:t>cicatricial</a:t>
            </a:r>
            <a:r>
              <a:rPr lang="en-US" sz="2400" dirty="0" smtClean="0">
                <a:effectLst/>
                <a:latin typeface="Times New Roman"/>
                <a:ea typeface="Calibri"/>
                <a:cs typeface="Arial"/>
              </a:rPr>
              <a:t> or granulation tissue deposition, usually as result of previous laceration or trauma of the esophagus.</a:t>
            </a:r>
            <a:endParaRPr lang="en-US" sz="2400" dirty="0">
              <a:ea typeface="Calibri"/>
              <a:cs typeface="Arial"/>
            </a:endParaRPr>
          </a:p>
          <a:p>
            <a:pPr algn="just" rtl="0">
              <a:lnSpc>
                <a:spcPct val="150000"/>
              </a:lnSpc>
              <a:spcAft>
                <a:spcPts val="600"/>
              </a:spcAft>
            </a:pP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451312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919" y="620688"/>
            <a:ext cx="8568952" cy="4124206"/>
          </a:xfrm>
          <a:prstGeom prst="rect">
            <a:avLst/>
          </a:prstGeom>
        </p:spPr>
        <p:txBody>
          <a:bodyPr wrap="square">
            <a:spAutoFit/>
          </a:bodyPr>
          <a:lstStyle/>
          <a:p>
            <a:pPr lvl="0" algn="just" rtl="0">
              <a:lnSpc>
                <a:spcPct val="150000"/>
              </a:lnSpc>
              <a:spcAft>
                <a:spcPts val="600"/>
              </a:spcAft>
            </a:pPr>
            <a:r>
              <a:rPr lang="en-US" sz="2400" b="1" dirty="0" smtClean="0">
                <a:effectLst/>
                <a:latin typeface="Times New Roman"/>
                <a:ea typeface="Calibri"/>
                <a:cs typeface="Arial"/>
              </a:rPr>
              <a:t>E. </a:t>
            </a:r>
            <a:r>
              <a:rPr lang="en-US" sz="2400" b="1" dirty="0" err="1" smtClean="0">
                <a:effectLst/>
                <a:latin typeface="Times New Roman"/>
                <a:ea typeface="Calibri"/>
                <a:cs typeface="Arial"/>
              </a:rPr>
              <a:t>Megaesophagus</a:t>
            </a:r>
            <a:endParaRPr lang="en-US" sz="2400" dirty="0">
              <a:ea typeface="Calibri"/>
              <a:cs typeface="Arial"/>
            </a:endParaRPr>
          </a:p>
          <a:p>
            <a:pPr algn="just" rtl="0">
              <a:lnSpc>
                <a:spcPct val="150000"/>
              </a:lnSpc>
              <a:spcAft>
                <a:spcPts val="600"/>
              </a:spcAft>
            </a:pPr>
            <a:r>
              <a:rPr lang="en-US" sz="2400" dirty="0" err="1" smtClean="0">
                <a:effectLst/>
                <a:latin typeface="Times New Roman"/>
                <a:ea typeface="Calibri"/>
                <a:cs typeface="Arial"/>
              </a:rPr>
              <a:t>Megaesophagus</a:t>
            </a:r>
            <a:r>
              <a:rPr lang="en-US" sz="2400" dirty="0" smtClean="0">
                <a:effectLst/>
                <a:latin typeface="Times New Roman"/>
                <a:ea typeface="Calibri"/>
                <a:cs typeface="Arial"/>
              </a:rPr>
              <a:t> is a dilatation and atony of the body of the esophagus usually associated with asynchronous function of the esophagus and the caudal esophageal sphincter.</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It occurs sporadically in cattle and in horses with preexisting esophageal disease. It is usually a congenital condition that causes regurgitation and aspiration pneumonia.</a:t>
            </a:r>
            <a:endParaRPr lang="en-US" sz="2400" dirty="0">
              <a:ea typeface="Calibri"/>
              <a:cs typeface="Arial"/>
            </a:endParaRPr>
          </a:p>
        </p:txBody>
      </p:sp>
    </p:spTree>
    <p:extLst>
      <p:ext uri="{BB962C8B-B14F-4D97-AF65-F5344CB8AC3E}">
        <p14:creationId xmlns:p14="http://schemas.microsoft.com/office/powerpoint/2010/main" val="3794497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6833" y="260648"/>
            <a:ext cx="8712968" cy="6111738"/>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PATHOGENESIS</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An </a:t>
            </a:r>
            <a:r>
              <a:rPr lang="en-US" sz="2400" b="1" dirty="0" smtClean="0">
                <a:effectLst/>
                <a:latin typeface="Times New Roman"/>
                <a:ea typeface="Calibri"/>
                <a:cs typeface="Arial"/>
              </a:rPr>
              <a:t>esophageal obstruction </a:t>
            </a:r>
            <a:r>
              <a:rPr lang="en-US" sz="2400" dirty="0" smtClean="0">
                <a:effectLst/>
                <a:latin typeface="Times New Roman"/>
                <a:ea typeface="Calibri"/>
                <a:cs typeface="Arial"/>
              </a:rPr>
              <a:t>results in a physical inability to swallow and, in cattle, inability to eructate, with resulting bloat.</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In acute obstruction</a:t>
            </a:r>
            <a:r>
              <a:rPr lang="en-US" sz="2400" dirty="0" smtClean="0">
                <a:effectLst/>
                <a:latin typeface="Times New Roman"/>
                <a:ea typeface="Calibri"/>
                <a:cs typeface="Arial"/>
              </a:rPr>
              <a:t>, there is initial spasm at the site of obstruction and forceful, painful peristalsis and swallowing movements.</a:t>
            </a:r>
            <a:endParaRPr lang="en-US" sz="2400" dirty="0">
              <a:ea typeface="Calibri"/>
              <a:cs typeface="Arial"/>
            </a:endParaRPr>
          </a:p>
          <a:p>
            <a:pPr algn="just" rtl="0">
              <a:lnSpc>
                <a:spcPct val="150000"/>
              </a:lnSpc>
              <a:spcAft>
                <a:spcPts val="600"/>
              </a:spcAft>
            </a:pPr>
            <a:r>
              <a:rPr lang="en-US" sz="2400" b="1" dirty="0" smtClean="0">
                <a:effectLst/>
                <a:latin typeface="Times New Roman"/>
                <a:ea typeface="Calibri"/>
                <a:cs typeface="Arial"/>
              </a:rPr>
              <a:t>Complications</a:t>
            </a:r>
            <a:r>
              <a:rPr lang="en-US" sz="2400" dirty="0" smtClean="0">
                <a:effectLst/>
                <a:latin typeface="Times New Roman"/>
                <a:ea typeface="Calibri"/>
                <a:cs typeface="Arial"/>
              </a:rPr>
              <a:t> of esophageal obstruction include</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Laceration and rupture of the esophagus.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Esophagitis.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 Stricture and stenosis.</a:t>
            </a:r>
            <a:endParaRPr lang="en-US" sz="2400" dirty="0">
              <a:ea typeface="Calibri"/>
              <a:cs typeface="Arial"/>
            </a:endParaRPr>
          </a:p>
          <a:p>
            <a:pPr marL="342900" lvl="0" indent="-342900" algn="just" rtl="0">
              <a:lnSpc>
                <a:spcPct val="150000"/>
              </a:lnSpc>
              <a:spcAft>
                <a:spcPts val="600"/>
              </a:spcAft>
              <a:buFont typeface="+mj-lt"/>
              <a:buAutoNum type="arabicPeriod"/>
            </a:pPr>
            <a:r>
              <a:rPr lang="en-US" sz="2400" dirty="0" smtClean="0">
                <a:effectLst/>
                <a:latin typeface="Times New Roman"/>
                <a:ea typeface="Calibri"/>
                <a:cs typeface="Arial"/>
              </a:rPr>
              <a:t>The development of a diverticulum.</a:t>
            </a:r>
            <a:endParaRPr lang="en-US" sz="2400" dirty="0">
              <a:ea typeface="Calibri"/>
              <a:cs typeface="Arial"/>
            </a:endParaRPr>
          </a:p>
        </p:txBody>
      </p:sp>
    </p:spTree>
    <p:extLst>
      <p:ext uri="{BB962C8B-B14F-4D97-AF65-F5344CB8AC3E}">
        <p14:creationId xmlns:p14="http://schemas.microsoft.com/office/powerpoint/2010/main" val="701974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974481"/>
            <a:ext cx="8579816" cy="4124206"/>
          </a:xfrm>
          <a:prstGeom prst="rect">
            <a:avLst/>
          </a:prstGeom>
        </p:spPr>
        <p:txBody>
          <a:bodyPr wrap="square">
            <a:spAutoFit/>
          </a:bodyPr>
          <a:lstStyle/>
          <a:p>
            <a:pPr algn="just" rtl="0">
              <a:lnSpc>
                <a:spcPct val="150000"/>
              </a:lnSpc>
              <a:spcAft>
                <a:spcPts val="600"/>
              </a:spcAft>
            </a:pPr>
            <a:r>
              <a:rPr lang="en-US" sz="2400" b="1" dirty="0" smtClean="0">
                <a:effectLst/>
                <a:latin typeface="Times New Roman"/>
                <a:ea typeface="Calibri"/>
                <a:cs typeface="Arial"/>
              </a:rPr>
              <a:t>Acquired esophageal diverticula </a:t>
            </a:r>
            <a:r>
              <a:rPr lang="en-US" sz="2400" dirty="0" smtClean="0">
                <a:effectLst/>
                <a:latin typeface="Times New Roman"/>
                <a:ea typeface="Calibri"/>
                <a:cs typeface="Arial"/>
              </a:rPr>
              <a:t>can occur in the horse. A traction diverticulum occurs following </a:t>
            </a:r>
            <a:r>
              <a:rPr lang="en-US" sz="2400" dirty="0" err="1" smtClean="0">
                <a:effectLst/>
                <a:latin typeface="Times New Roman"/>
                <a:ea typeface="Calibri"/>
                <a:cs typeface="Arial"/>
              </a:rPr>
              <a:t>periesophageal</a:t>
            </a:r>
            <a:r>
              <a:rPr lang="en-US" sz="2400" dirty="0" smtClean="0">
                <a:effectLst/>
                <a:latin typeface="Times New Roman"/>
                <a:ea typeface="Calibri"/>
                <a:cs typeface="Arial"/>
              </a:rPr>
              <a:t> scarring and is of little consequence. An esophageal </a:t>
            </a:r>
            <a:r>
              <a:rPr lang="en-US" sz="2400" dirty="0" err="1" smtClean="0">
                <a:effectLst/>
                <a:latin typeface="Times New Roman"/>
                <a:ea typeface="Calibri"/>
                <a:cs typeface="Arial"/>
              </a:rPr>
              <a:t>pulsion</a:t>
            </a:r>
            <a:r>
              <a:rPr lang="en-US" sz="2400" dirty="0" smtClean="0">
                <a:effectLst/>
                <a:latin typeface="Times New Roman"/>
                <a:ea typeface="Calibri"/>
                <a:cs typeface="Arial"/>
              </a:rPr>
              <a:t> diverticulum is a circumscribed sac</a:t>
            </a:r>
            <a:endParaRPr lang="en-US" sz="2400" dirty="0">
              <a:ea typeface="Calibri"/>
              <a:cs typeface="Arial"/>
            </a:endParaRPr>
          </a:p>
          <a:p>
            <a:pPr algn="just" rtl="0">
              <a:lnSpc>
                <a:spcPct val="150000"/>
              </a:lnSpc>
              <a:spcAft>
                <a:spcPts val="600"/>
              </a:spcAft>
            </a:pPr>
            <a:r>
              <a:rPr lang="en-US" sz="2400" dirty="0" smtClean="0">
                <a:effectLst/>
                <a:latin typeface="Times New Roman"/>
                <a:ea typeface="Calibri"/>
                <a:cs typeface="Arial"/>
              </a:rPr>
              <a:t>of mucosa protruding through a defect in the muscular layer of the esophagus. </a:t>
            </a:r>
          </a:p>
          <a:p>
            <a:pPr algn="just" rtl="0">
              <a:lnSpc>
                <a:spcPct val="150000"/>
              </a:lnSpc>
              <a:spcAft>
                <a:spcPts val="600"/>
              </a:spcAft>
            </a:pPr>
            <a:r>
              <a:rPr lang="en-US" sz="2400" dirty="0" smtClean="0">
                <a:ea typeface="Calibri"/>
                <a:cs typeface="Arial"/>
              </a:rPr>
              <a:t>  </a:t>
            </a:r>
            <a:endParaRPr lang="en-US" sz="2400" dirty="0">
              <a:ea typeface="Calibri"/>
              <a:cs typeface="Arial"/>
            </a:endParaRPr>
          </a:p>
        </p:txBody>
      </p:sp>
    </p:spTree>
    <p:extLst>
      <p:ext uri="{BB962C8B-B14F-4D97-AF65-F5344CB8AC3E}">
        <p14:creationId xmlns:p14="http://schemas.microsoft.com/office/powerpoint/2010/main" val="510927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112</TotalTime>
  <Words>1275</Words>
  <Application>Microsoft Office PowerPoint</Application>
  <PresentationFormat>عرض على الشاشة (3:4)‏</PresentationFormat>
  <Paragraphs>94</Paragraphs>
  <Slides>18</Slides>
  <Notes>2</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موازنة</vt:lpstr>
      <vt:lpstr>ESOPHAGEAL OBSTRUCTION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ESOPHAGEAL OBSTRUCTION</dc:title>
  <dc:creator>ALI SAHIUNY</dc:creator>
  <cp:lastModifiedBy>ALI SAHIUNY</cp:lastModifiedBy>
  <cp:revision>6</cp:revision>
  <dcterms:created xsi:type="dcterms:W3CDTF">2018-12-26T18:24:57Z</dcterms:created>
  <dcterms:modified xsi:type="dcterms:W3CDTF">2019-01-02T19:11:04Z</dcterms:modified>
</cp:coreProperties>
</file>